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54" r:id="rId2"/>
    <p:sldId id="342" r:id="rId3"/>
    <p:sldId id="343" r:id="rId4"/>
    <p:sldId id="355" r:id="rId5"/>
    <p:sldId id="345" r:id="rId6"/>
    <p:sldId id="352" r:id="rId7"/>
    <p:sldId id="353" r:id="rId8"/>
    <p:sldId id="346" r:id="rId9"/>
    <p:sldId id="347" r:id="rId10"/>
  </p:sldIdLst>
  <p:sldSz cx="9144000" cy="6858000" type="screen4x3"/>
  <p:notesSz cx="6797675" cy="9928225"/>
  <p:defaultTextStyle>
    <a:defPPr marL="0" marR="0" indent="0" algn="l" defTabSz="914237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1pPr>
    <a:lvl2pPr marL="0" marR="0" indent="457119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2pPr>
    <a:lvl3pPr marL="0" marR="0" indent="914237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3pPr>
    <a:lvl4pPr marL="0" marR="0" indent="1371356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4pPr>
    <a:lvl5pPr marL="0" marR="0" indent="1828474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5pPr>
    <a:lvl6pPr marL="0" marR="0" indent="2285593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6pPr>
    <a:lvl7pPr marL="0" marR="0" indent="2742712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7pPr>
    <a:lvl8pPr marL="0" marR="0" indent="3199830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8pPr>
    <a:lvl9pPr marL="0" marR="0" indent="3656949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9pPr>
  </p:defaultTextStyle>
  <p:extLst>
    <p:ext uri="{EFAFB233-063F-42B5-8137-9DF3F51BA10A}">
      <p15:sldGuideLst xmlns:p15="http://schemas.microsoft.com/office/powerpoint/2012/main">
        <p15:guide id="1" orient="horz" pos="107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93D7"/>
    <a:srgbClr val="FF2604"/>
    <a:srgbClr val="EE730A"/>
    <a:srgbClr val="7B7B7A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CDA"/>
          </a:solidFill>
        </a:fill>
      </a:tcStyle>
    </a:wholeTbl>
    <a:band2H>
      <a:tcTxStyle/>
      <a:tcStyle>
        <a:tcBdr/>
        <a:fill>
          <a:solidFill>
            <a:srgbClr val="FFE7ED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CAD7"/>
          </a:solidFill>
        </a:fill>
      </a:tcStyle>
    </a:wholeTbl>
    <a:band2H>
      <a:tcTxStyle/>
      <a:tcStyle>
        <a:tcBdr/>
        <a:fill>
          <a:solidFill>
            <a:srgbClr val="EFE6EC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CDE"/>
          </a:solidFill>
        </a:fill>
      </a:tcStyle>
    </a:wholeTbl>
    <a:band2H>
      <a:tcTxStyle/>
      <a:tcStyle>
        <a:tcBdr/>
        <a:fill>
          <a:solidFill>
            <a:srgbClr val="E6E7EF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41"/>
    <p:restoredTop sz="94687"/>
  </p:normalViewPr>
  <p:slideViewPr>
    <p:cSldViewPr>
      <p:cViewPr varScale="1">
        <p:scale>
          <a:sx n="160" d="100"/>
          <a:sy n="160" d="100"/>
        </p:scale>
        <p:origin x="2536" y="184"/>
      </p:cViewPr>
      <p:guideLst>
        <p:guide orient="horz" pos="107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-382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" name="Shape 119"/>
          <p:cNvSpPr>
            <a:spLocks noGrp="1"/>
          </p:cNvSpPr>
          <p:nvPr>
            <p:ph type="body" sz="quarter" idx="1"/>
          </p:nvPr>
        </p:nvSpPr>
        <p:spPr>
          <a:xfrm>
            <a:off x="906357" y="4715907"/>
            <a:ext cx="4984962" cy="44677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158859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119" latinLnBrk="0">
      <a:defRPr sz="1200">
        <a:latin typeface="+mj-lt"/>
        <a:ea typeface="+mj-ea"/>
        <a:cs typeface="+mj-cs"/>
        <a:sym typeface="Calibri"/>
      </a:defRPr>
    </a:lvl1pPr>
    <a:lvl2pPr indent="228559" defTabSz="457119" latinLnBrk="0">
      <a:defRPr sz="1200">
        <a:latin typeface="+mj-lt"/>
        <a:ea typeface="+mj-ea"/>
        <a:cs typeface="+mj-cs"/>
        <a:sym typeface="Calibri"/>
      </a:defRPr>
    </a:lvl2pPr>
    <a:lvl3pPr indent="457119" defTabSz="457119" latinLnBrk="0">
      <a:defRPr sz="1200">
        <a:latin typeface="+mj-lt"/>
        <a:ea typeface="+mj-ea"/>
        <a:cs typeface="+mj-cs"/>
        <a:sym typeface="Calibri"/>
      </a:defRPr>
    </a:lvl3pPr>
    <a:lvl4pPr indent="685678" defTabSz="457119" latinLnBrk="0">
      <a:defRPr sz="1200">
        <a:latin typeface="+mj-lt"/>
        <a:ea typeface="+mj-ea"/>
        <a:cs typeface="+mj-cs"/>
        <a:sym typeface="Calibri"/>
      </a:defRPr>
    </a:lvl4pPr>
    <a:lvl5pPr indent="914237" defTabSz="457119" latinLnBrk="0">
      <a:defRPr sz="1200">
        <a:latin typeface="+mj-lt"/>
        <a:ea typeface="+mj-ea"/>
        <a:cs typeface="+mj-cs"/>
        <a:sym typeface="Calibri"/>
      </a:defRPr>
    </a:lvl5pPr>
    <a:lvl6pPr indent="1142797" defTabSz="457119" latinLnBrk="0">
      <a:defRPr sz="1200">
        <a:latin typeface="+mj-lt"/>
        <a:ea typeface="+mj-ea"/>
        <a:cs typeface="+mj-cs"/>
        <a:sym typeface="Calibri"/>
      </a:defRPr>
    </a:lvl6pPr>
    <a:lvl7pPr indent="1371356" defTabSz="457119" latinLnBrk="0">
      <a:defRPr sz="1200">
        <a:latin typeface="+mj-lt"/>
        <a:ea typeface="+mj-ea"/>
        <a:cs typeface="+mj-cs"/>
        <a:sym typeface="Calibri"/>
      </a:defRPr>
    </a:lvl7pPr>
    <a:lvl8pPr indent="1599915" defTabSz="457119" latinLnBrk="0">
      <a:defRPr sz="1200">
        <a:latin typeface="+mj-lt"/>
        <a:ea typeface="+mj-ea"/>
        <a:cs typeface="+mj-cs"/>
        <a:sym typeface="Calibri"/>
      </a:defRPr>
    </a:lvl8pPr>
    <a:lvl9pPr indent="1828474" defTabSz="457119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E28D2F27-AAC1-594E-80B3-F6C0A0D240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" t="16767" r="74641" b="14652"/>
          <a:stretch/>
        </p:blipFill>
        <p:spPr>
          <a:xfrm>
            <a:off x="0" y="-6841"/>
            <a:ext cx="3779912" cy="6858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49153D8D-CE43-3F4F-882F-2E6E141CDA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8" r="20093"/>
          <a:stretch/>
        </p:blipFill>
        <p:spPr>
          <a:xfrm>
            <a:off x="2339752" y="0"/>
            <a:ext cx="6804248" cy="6858000"/>
          </a:xfrm>
          <a:prstGeom prst="rect">
            <a:avLst/>
          </a:prstGeom>
        </p:spPr>
      </p:pic>
      <p:pic>
        <p:nvPicPr>
          <p:cNvPr id="8" name="Bild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841"/>
            <a:ext cx="7950873" cy="6858000"/>
          </a:xfrm>
          <a:prstGeom prst="rect">
            <a:avLst/>
          </a:prstGeom>
        </p:spPr>
      </p:pic>
      <p:pic>
        <p:nvPicPr>
          <p:cNvPr id="9" name="pasted-image.pd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6" y="2456590"/>
            <a:ext cx="4636897" cy="327666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pasted-image.pdf">
            <a:extLst>
              <a:ext uri="{FF2B5EF4-FFF2-40B4-BE49-F238E27FC236}">
                <a16:creationId xmlns:a16="http://schemas.microsoft.com/office/drawing/2014/main" id="{E053D3B1-04B2-1E45-A583-EB66A38067C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29B72447-6C17-7C4D-A0AE-BA00B156B6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latin typeface="corbel" charset="0"/>
              </a:defRPr>
            </a:lvl1pPr>
          </a:lstStyle>
          <a:p>
            <a:pPr lvl="0"/>
            <a:r>
              <a:rPr lang="de-DE" dirty="0"/>
              <a:t>Hauptversammlung</a:t>
            </a:r>
          </a:p>
        </p:txBody>
      </p:sp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9A360A17-1992-EE41-8110-E892E3FD8F2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1244942"/>
            <a:ext cx="3024336" cy="52787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 baseline="0">
                <a:solidFill>
                  <a:srgbClr val="7B7B7A"/>
                </a:solidFill>
                <a:latin typeface="corbel" charset="0"/>
              </a:defRPr>
            </a:lvl1pPr>
          </a:lstStyle>
          <a:p>
            <a:pPr lvl="0"/>
            <a:r>
              <a:rPr lang="de-DE" dirty="0"/>
              <a:t>Stadtsiedlung Heilbronn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Zwischenfolie 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/>
          <p:nvPr/>
        </p:nvSpPr>
        <p:spPr>
          <a:xfrm>
            <a:off x="-11415" y="3"/>
            <a:ext cx="9155077" cy="4140201"/>
          </a:xfrm>
          <a:prstGeom prst="rect">
            <a:avLst/>
          </a:prstGeom>
          <a:solidFill>
            <a:srgbClr val="3B3B3B">
              <a:alpha val="70039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1A93D7"/>
                </a:solidFill>
              </a:defRPr>
            </a:pPr>
            <a:endParaRPr sz="1800"/>
          </a:p>
        </p:txBody>
      </p:sp>
      <p:sp>
        <p:nvSpPr>
          <p:cNvPr id="29" name="Shape 29"/>
          <p:cNvSpPr/>
          <p:nvPr/>
        </p:nvSpPr>
        <p:spPr>
          <a:xfrm>
            <a:off x="5" y="6509292"/>
            <a:ext cx="9144001" cy="3487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pic>
        <p:nvPicPr>
          <p:cNvPr id="12" name="Bild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981" y="5512599"/>
            <a:ext cx="1902780" cy="643663"/>
          </a:xfrm>
          <a:prstGeom prst="rect">
            <a:avLst/>
          </a:prstGeom>
        </p:spPr>
      </p:pic>
      <p:sp>
        <p:nvSpPr>
          <p:cNvPr id="14" name="Shape 53"/>
          <p:cNvSpPr>
            <a:spLocks noGrp="1"/>
          </p:cNvSpPr>
          <p:nvPr>
            <p:ph type="body" sz="half" idx="13"/>
          </p:nvPr>
        </p:nvSpPr>
        <p:spPr>
          <a:xfrm>
            <a:off x="323852" y="1209996"/>
            <a:ext cx="4072241" cy="3724225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defRPr sz="23601" spc="-1229" baseline="0">
                <a:solidFill>
                  <a:srgbClr val="FFFFFF"/>
                </a:solidFill>
                <a:latin typeface="arial" charset="0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rPr dirty="0"/>
              <a:t>01</a:t>
            </a:r>
          </a:p>
        </p:txBody>
      </p:sp>
      <p:sp>
        <p:nvSpPr>
          <p:cNvPr id="15" name="Shape 54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1720982" cy="52322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defTabSz="825514">
              <a:spcBef>
                <a:spcPts val="0"/>
              </a:spcBef>
              <a:defRPr sz="2800" cap="all" baseline="0">
                <a:solidFill>
                  <a:srgbClr val="FFFFFF"/>
                </a:solidFill>
                <a:latin typeface="corbel" charset="0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Headline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Bilder_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pic" sz="quarter" idx="13"/>
          </p:nvPr>
        </p:nvSpPr>
        <p:spPr>
          <a:xfrm>
            <a:off x="671356" y="1573498"/>
            <a:ext cx="3412411" cy="4519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15" name="Shape 115"/>
          <p:cNvSpPr>
            <a:spLocks noGrp="1"/>
          </p:cNvSpPr>
          <p:nvPr>
            <p:ph type="pic" sz="quarter" idx="14"/>
          </p:nvPr>
        </p:nvSpPr>
        <p:spPr>
          <a:xfrm>
            <a:off x="4419411" y="1573495"/>
            <a:ext cx="3452746" cy="2088233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pic" sz="quarter" idx="16"/>
          </p:nvPr>
        </p:nvSpPr>
        <p:spPr>
          <a:xfrm>
            <a:off x="4427047" y="3974050"/>
            <a:ext cx="3412412" cy="211924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9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0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13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pic>
        <p:nvPicPr>
          <p:cNvPr id="14" name="pasted-image.pdf"/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" name="pasted-image.pdf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043" y="6393268"/>
            <a:ext cx="442801" cy="442803"/>
          </a:xfrm>
          <a:prstGeom prst="rect">
            <a:avLst/>
          </a:prstGeom>
          <a:ln w="12700">
            <a:miter lim="400000"/>
          </a:ln>
        </p:spPr>
      </p:pic>
    </p:spTree>
    <p:extLst/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ild_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eck 14"/>
          <p:cNvSpPr/>
          <p:nvPr userDrawn="1"/>
        </p:nvSpPr>
        <p:spPr>
          <a:xfrm>
            <a:off x="5652120" y="1556793"/>
            <a:ext cx="2308881" cy="4752529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sp>
        <p:nvSpPr>
          <p:cNvPr id="18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9" name="Shape 114"/>
          <p:cNvSpPr>
            <a:spLocks noGrp="1"/>
          </p:cNvSpPr>
          <p:nvPr>
            <p:ph type="pic" sz="quarter" idx="13"/>
          </p:nvPr>
        </p:nvSpPr>
        <p:spPr>
          <a:xfrm>
            <a:off x="671487" y="1573499"/>
            <a:ext cx="8004969" cy="4519799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pic>
        <p:nvPicPr>
          <p:cNvPr id="8" name="pasted-image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043" y="6393268"/>
            <a:ext cx="442801" cy="442803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pic>
        <p:nvPicPr>
          <p:cNvPr id="11" name="pasted-image.pdf"/>
          <p:cNvPicPr>
            <a:picLocks noChangeAspect="1"/>
          </p:cNvPicPr>
          <p:nvPr userDrawn="1"/>
        </p:nvPicPr>
        <p:blipFill>
          <a:blip r:embed="rId3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seite_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effectLst/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pic>
        <p:nvPicPr>
          <p:cNvPr id="5" name="pasted-image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043" y="6393268"/>
            <a:ext cx="442801" cy="442803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pic>
        <p:nvPicPr>
          <p:cNvPr id="8" name="pasted-image.pdf"/>
          <p:cNvPicPr>
            <a:picLocks noChangeAspect="1"/>
          </p:cNvPicPr>
          <p:nvPr userDrawn="1"/>
        </p:nvPicPr>
        <p:blipFill>
          <a:blip r:embed="rId3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63240172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halt_Stadtsied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sted-image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043" y="6393268"/>
            <a:ext cx="442801" cy="442803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sp>
        <p:nvSpPr>
          <p:cNvPr id="10" name="Inhaltsplatzhalter 2"/>
          <p:cNvSpPr>
            <a:spLocks noGrp="1"/>
          </p:cNvSpPr>
          <p:nvPr>
            <p:ph sz="quarter" idx="16"/>
          </p:nvPr>
        </p:nvSpPr>
        <p:spPr>
          <a:xfrm>
            <a:off x="558800" y="1828800"/>
            <a:ext cx="4660900" cy="3184525"/>
          </a:xfrm>
          <a:prstGeom prst="rect">
            <a:avLst/>
          </a:prstGeom>
        </p:spPr>
        <p:txBody>
          <a:bodyPr/>
          <a:lstStyle>
            <a:lvl1pPr>
              <a:defRPr sz="1800" baseline="0"/>
            </a:lvl1pPr>
            <a:lvl2pPr marL="814398" indent="-357194">
              <a:buFont typeface="Arial" charset="0"/>
              <a:buChar char="•"/>
              <a:defRPr sz="1800" baseline="0"/>
            </a:lvl2pPr>
            <a:lvl3pPr marL="1200169" indent="-285754">
              <a:buFont typeface="Arial" charset="0"/>
              <a:buChar char="•"/>
              <a:defRPr sz="1800" baseline="0"/>
            </a:lvl3pPr>
            <a:lvl4pPr marL="1657376" indent="-285754">
              <a:buFont typeface="Arial" charset="0"/>
              <a:buChar char="•"/>
              <a:defRPr sz="1800" baseline="0"/>
            </a:lvl4pPr>
            <a:lvl5pPr marL="2114583" indent="-285754">
              <a:buFont typeface="Arial" charset="0"/>
              <a:buChar char="•"/>
              <a:defRPr sz="180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1" name="pasted-image.pdf"/>
          <p:cNvPicPr>
            <a:picLocks noChangeAspect="1"/>
          </p:cNvPicPr>
          <p:nvPr userDrawn="1"/>
        </p:nvPicPr>
        <p:blipFill>
          <a:blip r:embed="rId3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</p:spTree>
    <p:extLst>
      <p:ext uri="{BB962C8B-B14F-4D97-AF65-F5344CB8AC3E}">
        <p14:creationId xmlns:p14="http://schemas.microsoft.com/office/powerpoint/2010/main" val="23126208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626349" y="6654365"/>
            <a:ext cx="2133601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/>
          <a:p>
            <a:pPr>
              <a:defRPr sz="900">
                <a:solidFill>
                  <a:srgbClr val="FFFFFF"/>
                </a:solidFill>
                <a:latin typeface="Frutiger LT Std 45 Light"/>
                <a:ea typeface="Frutiger LT Std 45 Light"/>
                <a:cs typeface="Frutiger LT Std 45 Light"/>
                <a:sym typeface="Frutiger LT Std 45 Light"/>
              </a:defRPr>
            </a:pPr>
            <a:r>
              <a:rPr sz="900"/>
              <a:t>27.10.2016 Seite </a:t>
            </a:r>
          </a:p>
        </p:txBody>
      </p:sp>
      <p:sp>
        <p:nvSpPr>
          <p:cNvPr id="3" name="Shape 3"/>
          <p:cNvSpPr/>
          <p:nvPr/>
        </p:nvSpPr>
        <p:spPr>
          <a:xfrm>
            <a:off x="5" y="6509292"/>
            <a:ext cx="9144001" cy="3487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sp>
        <p:nvSpPr>
          <p:cNvPr id="9" name="Shape 77"/>
          <p:cNvSpPr>
            <a:spLocks noGrp="1"/>
          </p:cNvSpPr>
          <p:nvPr>
            <p:ph type="sldNum" sz="quarter" idx="4"/>
          </p:nvPr>
        </p:nvSpPr>
        <p:spPr>
          <a:xfrm>
            <a:off x="8100392" y="6532444"/>
            <a:ext cx="497844" cy="276999"/>
          </a:xfrm>
          <a:prstGeom prst="rect">
            <a:avLst/>
          </a:prstGeom>
        </p:spPr>
        <p:txBody>
          <a:bodyPr/>
          <a:lstStyle>
            <a:lvl1pPr>
              <a:defRPr sz="1200" baseline="0">
                <a:solidFill>
                  <a:schemeClr val="bg1"/>
                </a:solidFill>
                <a:latin typeface="arial" charset="0"/>
              </a:defRPr>
            </a:lvl1pPr>
          </a:lstStyle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50" r:id="rId2"/>
    <p:sldLayoutId id="2147483680" r:id="rId3"/>
    <p:sldLayoutId id="2147483681" r:id="rId4"/>
    <p:sldLayoutId id="2147483675" r:id="rId5"/>
    <p:sldLayoutId id="2147483657" r:id="rId6"/>
  </p:sldLayoutIdLst>
  <p:transition spd="med"/>
  <p:hf hdr="0" ftr="0" dt="0"/>
  <p:txStyles>
    <p:titleStyle>
      <a:lvl1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0" baseline="0">
          <a:ln>
            <a:noFill/>
          </a:ln>
          <a:solidFill>
            <a:srgbClr val="1A93D7"/>
          </a:solidFill>
          <a:uFillTx/>
          <a:latin typeface="corbel" charset="0"/>
          <a:ea typeface="Rotis SemiSans Bold 65"/>
          <a:cs typeface="Rotis SemiSans Bold 65"/>
          <a:sym typeface="Rotis SemiSans Bold 65"/>
        </a:defRPr>
      </a:lvl1pPr>
      <a:lvl2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2pPr>
      <a:lvl3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3pPr>
      <a:lvl4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4pPr>
      <a:lvl5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5pPr>
      <a:lvl6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6pPr>
      <a:lvl7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7pPr>
      <a:lvl8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8pPr>
      <a:lvl9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9pPr>
    </p:titleStyle>
    <p:bodyStyle>
      <a:lvl1pPr marL="358780" marR="0" indent="-358780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1pPr>
      <a:lvl2pPr marL="814398" marR="0" indent="-35719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2pPr>
      <a:lvl3pPr marL="1200169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3pPr>
      <a:lvl4pPr marL="1657376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4pPr>
      <a:lvl5pPr marL="2114583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5pPr>
      <a:lvl6pPr marL="2571790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6pPr>
      <a:lvl7pPr marL="3028998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7pPr>
      <a:lvl8pPr marL="3486204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8pPr>
      <a:lvl9pPr marL="3943412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9pPr>
    </p:bodyStyle>
    <p:otherStyle>
      <a:lvl1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1pPr>
      <a:lvl2pPr marL="0" marR="0" indent="457207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2pPr>
      <a:lvl3pPr marL="0" marR="0" indent="914414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3pPr>
      <a:lvl4pPr marL="0" marR="0" indent="137162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4pPr>
      <a:lvl5pPr marL="0" marR="0" indent="1828829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5pPr>
      <a:lvl6pPr marL="0" marR="0" indent="2286036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6pPr>
      <a:lvl7pPr marL="0" marR="0" indent="2743243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7pPr>
      <a:lvl8pPr marL="0" marR="0" indent="3200449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8pPr>
      <a:lvl9pPr marL="0" marR="0" indent="3657655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20170509_Stadtsiedlung_ViFlow.pptx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hyperlink" Target="20170505_Stadtsiedlung_PPT_Erscheinungsbild.pptx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776342F2-634F-D445-A03F-8DAE783516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7CEF7D1-7FD7-7E4C-8C3E-D84436CF6E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4900784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01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2183611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 err="1"/>
              <a:t>protokoll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5264779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02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4100803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Jahresabschluss 2016</a:t>
            </a:r>
          </a:p>
        </p:txBody>
      </p:sp>
    </p:spTree>
    <p:extLst>
      <p:ext uri="{BB962C8B-B14F-4D97-AF65-F5344CB8AC3E}">
        <p14:creationId xmlns:p14="http://schemas.microsoft.com/office/powerpoint/2010/main" val="158987448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7CD174D4-9DFA-F841-AC8F-8AFF63D24B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0182E-C5CF-BD44-A161-D2109A1C8FC1}" type="slidenum">
              <a:rPr lang="tr-TR" smtClean="0"/>
              <a:pPr/>
              <a:t>4</a:t>
            </a:fld>
            <a:endParaRPr lang="tr-TR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D86BD9-A6B1-284B-B21A-479844FBA5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78896F0-4BFF-334C-BA1C-D655712D31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graphicFrame>
        <p:nvGraphicFramePr>
          <p:cNvPr id="6" name="Table 56">
            <a:extLst>
              <a:ext uri="{FF2B5EF4-FFF2-40B4-BE49-F238E27FC236}">
                <a16:creationId xmlns:a16="http://schemas.microsoft.com/office/drawing/2014/main" id="{7BB9AF89-C7C5-4A45-87DB-C0A2386584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9694564"/>
              </p:ext>
            </p:extLst>
          </p:nvPr>
        </p:nvGraphicFramePr>
        <p:xfrm>
          <a:off x="635000" y="1679033"/>
          <a:ext cx="7620000" cy="4126231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a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Lagebericht</a:t>
                      </a: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b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>
                          <a:latin typeface="corbel" charset="0"/>
                          <a:ea typeface="Rotis SemiSans Light 45"/>
                          <a:cs typeface="Rotis SemiSans Light 45"/>
                        </a:rPr>
                        <a:t>Bericht des Aufsichtsrates</a:t>
                      </a: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0471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c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Mündlicher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Bericht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über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Prüfung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das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Geschäftsjahr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durch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den Verband baden-württembergischer Wohnungs- und Immobilienunternehmen e.V. Stuttgart 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d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Feststellung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e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Beschluss über die Gewinnverwendung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f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Beschluss über die Tagesordnung für die Gesellschafterversammlung am 12.07.2017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0625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03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4144083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Controlling / </a:t>
            </a:r>
            <a:r>
              <a:rPr lang="de-DE" dirty="0" err="1"/>
              <a:t>bericht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907828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rtl="0"/>
            <a:r>
              <a:rPr lang="de-DE" dirty="0"/>
              <a:t>1.1 </a:t>
            </a:r>
            <a:r>
              <a:rPr lang="de-DE" dirty="0" err="1"/>
              <a:t>organisation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6"/>
          </p:nvPr>
        </p:nvSpPr>
        <p:spPr>
          <a:xfrm>
            <a:off x="558800" y="1828800"/>
            <a:ext cx="8117656" cy="4048472"/>
          </a:xfrm>
        </p:spPr>
        <p:txBody>
          <a:bodyPr/>
          <a:lstStyle/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Personal, aktuelle Entwicklungen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Personal- und Organisationsentwicklungsprogramm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 err="1"/>
              <a:t>ViFlow</a:t>
            </a:r>
            <a:r>
              <a:rPr lang="de-DE" dirty="0"/>
              <a:t> – das neue Intranet der Stadtsiedlung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Website „http://leben-am-</a:t>
            </a:r>
            <a:r>
              <a:rPr lang="de-DE" dirty="0" err="1"/>
              <a:t>neckar.de</a:t>
            </a:r>
            <a:r>
              <a:rPr lang="de-DE" dirty="0"/>
              <a:t>/“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CI und CD Manual 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CSR-Preis der Bundesregierung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Breitbandkabelversorgung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Überprüfung Trinkwasseranlagen, Gasverteilnetz und Wartungsverträge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Anpassung Jahrespreisabkommen</a:t>
            </a:r>
          </a:p>
          <a:p>
            <a:pPr marL="358780" marR="0" indent="-358780" algn="l" defTabSz="914414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0182E-C5CF-BD44-A161-D2109A1C8FC1}" type="slidenum">
              <a:rPr lang="tr-TR" smtClean="0"/>
              <a:pPr/>
              <a:t>6</a:t>
            </a:fld>
            <a:endParaRPr lang="tr-TR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Picture 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6" y="2708923"/>
            <a:ext cx="648073" cy="41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hlinkClick r:id="rId4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6" y="3537768"/>
            <a:ext cx="648073" cy="39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0638334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rtl="0"/>
            <a:r>
              <a:rPr lang="de-DE" dirty="0"/>
              <a:t>1.2 Prüfungen</a:t>
            </a:r>
          </a:p>
          <a:p>
            <a:pPr marL="358780" marR="0" indent="-358780" algn="l" defTabSz="914414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6"/>
          </p:nvPr>
        </p:nvSpPr>
        <p:spPr>
          <a:xfrm>
            <a:off x="558800" y="1828800"/>
            <a:ext cx="8261672" cy="4264496"/>
          </a:xfrm>
        </p:spPr>
        <p:txBody>
          <a:bodyPr/>
          <a:lstStyle/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Betriebsprüfung Finanzamt – Prüfungszeitraum 2011 – 2015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Stadtsiedlung Heilbronn GmbH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 err="1"/>
              <a:t>Cäcilienpark</a:t>
            </a:r>
            <a:r>
              <a:rPr lang="de-DE" dirty="0"/>
              <a:t> am Neckar GbR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SH-Gebäudeservice GmbH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 err="1"/>
              <a:t>wtz</a:t>
            </a:r>
            <a:r>
              <a:rPr lang="de-DE" dirty="0"/>
              <a:t> Heilbronn GmbH</a:t>
            </a:r>
          </a:p>
          <a:p>
            <a:pPr>
              <a:defRPr sz="1800">
                <a:solidFill>
                  <a:srgbClr val="000000"/>
                </a:solidFill>
              </a:defRPr>
            </a:pPr>
            <a:r>
              <a:rPr lang="de-DE" dirty="0"/>
              <a:t>Jahresabschlussprüfung und die Prüfung gemäß § 53 HGrG 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Stadtsiedlung Heilbronn GmbH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/>
              <a:t> SH-Gebäudeservice GmbH</a:t>
            </a:r>
          </a:p>
          <a:p>
            <a:pPr marL="741373" lvl="1" indent="-285754">
              <a:lnSpc>
                <a:spcPct val="150000"/>
              </a:lnSpc>
              <a:spcBef>
                <a:spcPts val="0"/>
              </a:spcBef>
              <a:buSzPct val="50000"/>
              <a:buFont typeface="Symbol" panose="05050102010706020507" pitchFamily="18" charset="2"/>
              <a:buChar char="-"/>
              <a:defRPr sz="1800">
                <a:solidFill>
                  <a:srgbClr val="000000"/>
                </a:solidFill>
              </a:defRPr>
            </a:pPr>
            <a:r>
              <a:rPr lang="de-DE" dirty="0" err="1"/>
              <a:t>wtz</a:t>
            </a:r>
            <a:r>
              <a:rPr lang="de-DE" dirty="0"/>
              <a:t> Heilbronn GmbH</a:t>
            </a:r>
          </a:p>
          <a:p>
            <a:pPr marL="180477" lvl="1" indent="-180477">
              <a:lnSpc>
                <a:spcPct val="150000"/>
              </a:lnSpc>
              <a:spcBef>
                <a:spcPts val="0"/>
              </a:spcBef>
              <a:buSzPct val="50000"/>
              <a:buFontTx/>
              <a:buChar char="•"/>
              <a:defRPr sz="1800">
                <a:solidFill>
                  <a:srgbClr val="000000"/>
                </a:solidFill>
              </a:defRPr>
            </a:pPr>
            <a:r>
              <a:rPr lang="de-DE" dirty="0">
                <a:solidFill>
                  <a:srgbClr val="000000"/>
                </a:solidFill>
              </a:rPr>
              <a:t>MABV-Prüfung</a:t>
            </a:r>
            <a:endParaRPr lang="de-DE" dirty="0"/>
          </a:p>
          <a:p>
            <a:pPr marL="358780" marR="0" indent="-358780" algn="l" defTabSz="914414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0182E-C5CF-BD44-A161-D2109A1C8FC1}" type="slidenum">
              <a:rPr lang="tr-TR" smtClean="0"/>
              <a:pPr/>
              <a:t>7</a:t>
            </a:fld>
            <a:endParaRPr lang="tr-TR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650035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04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4009431" cy="1384995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Sachstandsberichte </a:t>
            </a:r>
          </a:p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Und </a:t>
            </a:r>
          </a:p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beschlussvorlagen</a:t>
            </a:r>
          </a:p>
        </p:txBody>
      </p:sp>
    </p:spTree>
    <p:extLst>
      <p:ext uri="{BB962C8B-B14F-4D97-AF65-F5344CB8AC3E}">
        <p14:creationId xmlns:p14="http://schemas.microsoft.com/office/powerpoint/2010/main" val="164394817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05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2018501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sonstiges</a:t>
            </a:r>
          </a:p>
        </p:txBody>
      </p:sp>
    </p:spTree>
    <p:extLst>
      <p:ext uri="{BB962C8B-B14F-4D97-AF65-F5344CB8AC3E}">
        <p14:creationId xmlns:p14="http://schemas.microsoft.com/office/powerpoint/2010/main" val="187967234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SRH Holding">
  <a:themeElements>
    <a:clrScheme name="SRH Holding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0000FF"/>
      </a:hlink>
      <a:folHlink>
        <a:srgbClr val="FF00FF"/>
      </a:folHlink>
    </a:clrScheme>
    <a:fontScheme name="SRH Holding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SRH Holdi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RH Holding">
  <a:themeElements>
    <a:clrScheme name="SRH Holding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0000FF"/>
      </a:hlink>
      <a:folHlink>
        <a:srgbClr val="FF00FF"/>
      </a:folHlink>
    </a:clrScheme>
    <a:fontScheme name="SRH Holding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SRH Holdi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Macintosh PowerPoint</Application>
  <PresentationFormat>Bildschirmpräsentation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21" baseType="lpstr">
      <vt:lpstr>Arial</vt:lpstr>
      <vt:lpstr>Arial</vt:lpstr>
      <vt:lpstr>Calibri</vt:lpstr>
      <vt:lpstr>corbel</vt:lpstr>
      <vt:lpstr>Frutiger 45 Light</vt:lpstr>
      <vt:lpstr>Frutiger LT Std 45 Light</vt:lpstr>
      <vt:lpstr>Helvetica Neue Light</vt:lpstr>
      <vt:lpstr>Helvetica Neue Medium</vt:lpstr>
      <vt:lpstr>Rotis SemiSans Bold 65</vt:lpstr>
      <vt:lpstr>Rotis SemiSans Light 45</vt:lpstr>
      <vt:lpstr>Symbol</vt:lpstr>
      <vt:lpstr>SRH Holding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Boehmer, Helena</dc:creator>
  <cp:lastModifiedBy>Rene Marks</cp:lastModifiedBy>
  <cp:revision>101</cp:revision>
  <cp:lastPrinted>2017-05-09T10:18:46Z</cp:lastPrinted>
  <dcterms:modified xsi:type="dcterms:W3CDTF">2018-01-30T13:29:33Z</dcterms:modified>
</cp:coreProperties>
</file>